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09" r:id="rId3"/>
    <p:sldId id="275" r:id="rId4"/>
    <p:sldId id="340" r:id="rId5"/>
    <p:sldId id="346" r:id="rId6"/>
    <p:sldId id="357" r:id="rId7"/>
    <p:sldId id="361" r:id="rId8"/>
    <p:sldId id="271" r:id="rId9"/>
    <p:sldId id="354" r:id="rId10"/>
    <p:sldId id="356" r:id="rId11"/>
    <p:sldId id="358" r:id="rId12"/>
    <p:sldId id="381" r:id="rId13"/>
    <p:sldId id="359" r:id="rId14"/>
    <p:sldId id="341" r:id="rId15"/>
    <p:sldId id="371" r:id="rId16"/>
    <p:sldId id="366" r:id="rId17"/>
    <p:sldId id="342" r:id="rId18"/>
    <p:sldId id="372" r:id="rId19"/>
    <p:sldId id="368" r:id="rId20"/>
    <p:sldId id="373" r:id="rId21"/>
    <p:sldId id="374" r:id="rId22"/>
    <p:sldId id="344" r:id="rId23"/>
    <p:sldId id="385" r:id="rId24"/>
    <p:sldId id="333" r:id="rId25"/>
    <p:sldId id="351" r:id="rId26"/>
    <p:sldId id="350" r:id="rId27"/>
    <p:sldId id="348" r:id="rId28"/>
    <p:sldId id="349" r:id="rId29"/>
    <p:sldId id="352" r:id="rId30"/>
    <p:sldId id="336" r:id="rId31"/>
    <p:sldId id="370" r:id="rId32"/>
    <p:sldId id="369" r:id="rId33"/>
    <p:sldId id="382" r:id="rId34"/>
    <p:sldId id="330" r:id="rId35"/>
    <p:sldId id="380" r:id="rId36"/>
    <p:sldId id="363" r:id="rId37"/>
    <p:sldId id="364" r:id="rId38"/>
    <p:sldId id="387" r:id="rId39"/>
    <p:sldId id="337" r:id="rId40"/>
    <p:sldId id="388" r:id="rId41"/>
    <p:sldId id="386" r:id="rId42"/>
    <p:sldId id="365" r:id="rId43"/>
    <p:sldId id="383" r:id="rId44"/>
    <p:sldId id="327" r:id="rId45"/>
    <p:sldId id="375" r:id="rId46"/>
    <p:sldId id="335" r:id="rId47"/>
    <p:sldId id="378" r:id="rId48"/>
    <p:sldId id="377" r:id="rId49"/>
    <p:sldId id="331" r:id="rId50"/>
    <p:sldId id="376" r:id="rId51"/>
    <p:sldId id="259" r:id="rId52"/>
    <p:sldId id="362" r:id="rId53"/>
    <p:sldId id="360" r:id="rId54"/>
    <p:sldId id="379" r:id="rId55"/>
    <p:sldId id="345" r:id="rId56"/>
    <p:sldId id="384" r:id="rId57"/>
    <p:sldId id="302" r:id="rId58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125" d="100"/>
          <a:sy n="125" d="100"/>
        </p:scale>
        <p:origin x="288" y="72"/>
      </p:cViewPr>
      <p:guideLst>
        <p:guide pos="840"/>
        <p:guide orient="horz" pos="2040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20.11.2023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456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456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4905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3648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260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868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346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3415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09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2437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874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0033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3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078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9721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737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930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835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9999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3520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566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6761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498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03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6659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3384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5772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2631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116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33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9161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82831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5785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5852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560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5236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9008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6211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6334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1639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6984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5662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441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0166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15709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3251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55400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1916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176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042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600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525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ebird.org/en/status-and-trends/abundance-anima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iucnredlist.org/resources/spatial-data-downloa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3" y="383268"/>
            <a:ext cx="8745416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Species geographic range, and its size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>
            <a:extLst>
              <a:ext uri="{FF2B5EF4-FFF2-40B4-BE49-F238E27FC236}">
                <a16:creationId xmlns:a16="http://schemas.microsoft.com/office/drawing/2014/main" id="{76D9B7F5-B3A5-A480-8D0E-5DF9FA94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3590" y="1220508"/>
            <a:ext cx="9114085" cy="399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Native vs invaded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92A37DE2-2309-1AF3-ED57-F000E310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220508"/>
            <a:ext cx="2095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BE8D81-C0EC-EA67-F96A-D9EC3464721E}"/>
              </a:ext>
            </a:extLst>
          </p:cNvPr>
          <p:cNvSpPr txBox="1"/>
          <p:nvPr/>
        </p:nvSpPr>
        <p:spPr>
          <a:xfrm>
            <a:off x="1684585" y="283511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Procyon lotor</a:t>
            </a:r>
          </a:p>
        </p:txBody>
      </p:sp>
    </p:spTree>
    <p:extLst>
      <p:ext uri="{BB962C8B-B14F-4D97-AF65-F5344CB8AC3E}">
        <p14:creationId xmlns:p14="http://schemas.microsoft.com/office/powerpoint/2010/main" val="412680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Geographic range in migratory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2AA8D-2328-70B4-243E-2B9BA818AB0A}"/>
              </a:ext>
            </a:extLst>
          </p:cNvPr>
          <p:cNvSpPr txBox="1"/>
          <p:nvPr/>
        </p:nvSpPr>
        <p:spPr>
          <a:xfrm>
            <a:off x="323296" y="6059375"/>
            <a:ext cx="880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eBird (</a:t>
            </a:r>
            <a:r>
              <a:rPr lang="en-US" dirty="0">
                <a:hlinkClick r:id="rId3"/>
              </a:rPr>
              <a:t>https://science.ebird.org/en/status-and-trends/abundance-animations</a:t>
            </a:r>
            <a:r>
              <a:rPr lang="en-US" dirty="0"/>
              <a:t>)</a:t>
            </a:r>
          </a:p>
        </p:txBody>
      </p:sp>
      <p:pic>
        <p:nvPicPr>
          <p:cNvPr id="6" name="Picture 2" descr="Map of the earth with colors ranging from yellow to dark blue indicated the abundance and movement patterns of Barn Swallow">
            <a:extLst>
              <a:ext uri="{FF2B5EF4-FFF2-40B4-BE49-F238E27FC236}">
                <a16:creationId xmlns:a16="http://schemas.microsoft.com/office/drawing/2014/main" id="{616156A5-0050-48F2-BED0-566D5BCC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6889" y="935574"/>
            <a:ext cx="7404800" cy="4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ternativní popis obrázku chybí">
            <a:extLst>
              <a:ext uri="{FF2B5EF4-FFF2-40B4-BE49-F238E27FC236}">
                <a16:creationId xmlns:a16="http://schemas.microsoft.com/office/drawing/2014/main" id="{661CD11E-68DD-3F3F-1EE5-203F2B3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076326"/>
            <a:ext cx="2251243" cy="132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AE50C2-6C07-4F7D-BD47-D49E02694F72}"/>
              </a:ext>
            </a:extLst>
          </p:cNvPr>
          <p:cNvCxnSpPr>
            <a:cxnSpLocks/>
          </p:cNvCxnSpPr>
          <p:nvPr/>
        </p:nvCxnSpPr>
        <p:spPr>
          <a:xfrm>
            <a:off x="381000" y="603382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2B3647-57D4-7866-EFF3-568FDE27E864}"/>
              </a:ext>
            </a:extLst>
          </p:cNvPr>
          <p:cNvSpPr txBox="1"/>
          <p:nvPr/>
        </p:nvSpPr>
        <p:spPr>
          <a:xfrm>
            <a:off x="1516330" y="240205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Hirundo</a:t>
            </a:r>
            <a:r>
              <a:rPr lang="en-US" i="1" dirty="0"/>
              <a:t> rustica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B0F3F-87C7-8EC9-AD64-33E3B5D23871}"/>
              </a:ext>
            </a:extLst>
          </p:cNvPr>
          <p:cNvSpPr txBox="1"/>
          <p:nvPr/>
        </p:nvSpPr>
        <p:spPr>
          <a:xfrm>
            <a:off x="1228725" y="3692698"/>
            <a:ext cx="245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Breeding range vs overwintering range.</a:t>
            </a:r>
          </a:p>
        </p:txBody>
      </p:sp>
    </p:spTree>
    <p:extLst>
      <p:ext uri="{BB962C8B-B14F-4D97-AF65-F5344CB8AC3E}">
        <p14:creationId xmlns:p14="http://schemas.microsoft.com/office/powerpoint/2010/main" val="413178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species geographic range</a:t>
            </a:r>
          </a:p>
          <a:p>
            <a:pPr marL="27432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are endemic and pandemic species, plus some examples, ideally different from what I’ve shown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is native vs invasive, and overwintering vs breeding range (plus some examples)</a:t>
            </a:r>
          </a:p>
        </p:txBody>
      </p:sp>
    </p:spTree>
    <p:extLst>
      <p:ext uri="{BB962C8B-B14F-4D97-AF65-F5344CB8AC3E}">
        <p14:creationId xmlns:p14="http://schemas.microsoft.com/office/powerpoint/2010/main" val="41166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Range area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And how it’s measured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773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area as a fundamental macroecological quantity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18719364-4985-B0CD-4201-CDC227084B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304" y="765605"/>
            <a:ext cx="4580171" cy="5727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3B970-B68D-425E-772A-8E08295E1B19}"/>
              </a:ext>
            </a:extLst>
          </p:cNvPr>
          <p:cNvSpPr txBox="1"/>
          <p:nvPr/>
        </p:nvSpPr>
        <p:spPr>
          <a:xfrm>
            <a:off x="1333500" y="998070"/>
            <a:ext cx="4580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area correlates with </a:t>
            </a:r>
            <a:r>
              <a:rPr lang="en-US" b="1" dirty="0"/>
              <a:t>extinction risk </a:t>
            </a:r>
            <a:r>
              <a:rPr lang="en-US" dirty="0"/>
              <a:t>and </a:t>
            </a:r>
            <a:r>
              <a:rPr lang="en-US" b="1" dirty="0"/>
              <a:t>vulnerability</a:t>
            </a:r>
            <a:r>
              <a:rPr lang="en-US" dirty="0"/>
              <a:t> to threats.</a:t>
            </a:r>
          </a:p>
          <a:p>
            <a:endParaRPr lang="en-US" dirty="0"/>
          </a:p>
          <a:p>
            <a:r>
              <a:rPr lang="en-US" dirty="0"/>
              <a:t>Range area is a key quantity in </a:t>
            </a:r>
            <a:r>
              <a:rPr lang="en-US" b="1" dirty="0"/>
              <a:t>invasion biology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Change in range area (i.e. range </a:t>
            </a:r>
            <a:r>
              <a:rPr lang="en-US" b="1" dirty="0"/>
              <a:t>contractions </a:t>
            </a:r>
            <a:r>
              <a:rPr lang="en-US" dirty="0"/>
              <a:t>and </a:t>
            </a:r>
            <a:r>
              <a:rPr lang="en-US" b="1" dirty="0"/>
              <a:t>expansions</a:t>
            </a:r>
            <a:r>
              <a:rPr lang="en-US" dirty="0"/>
              <a:t>) points to potentially critical processes, both ecological and anthropogenic.</a:t>
            </a:r>
          </a:p>
          <a:p>
            <a:endParaRPr lang="en-US" dirty="0"/>
          </a:p>
          <a:p>
            <a:r>
              <a:rPr lang="en-US" dirty="0"/>
              <a:t>Range area follows macroecological patterns that we will talk about later.</a:t>
            </a:r>
          </a:p>
        </p:txBody>
      </p:sp>
    </p:spTree>
    <p:extLst>
      <p:ext uri="{BB962C8B-B14F-4D97-AF65-F5344CB8AC3E}">
        <p14:creationId xmlns:p14="http://schemas.microsoft.com/office/powerpoint/2010/main" val="16935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how do we get area when species don’t occur everywhere within their range!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A28CBE-72C7-1776-6AA3-509D38B3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912073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Expert-drawn range maps</a:t>
            </a:r>
            <a:r>
              <a:rPr lang="en-US" sz="1800" dirty="0"/>
              <a:t> – show where species isn’t, but not where it is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Point occurrences </a:t>
            </a:r>
            <a:r>
              <a:rPr lang="en-US" sz="1800" dirty="0"/>
              <a:t>– show where species is, but not where it isn’t.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4879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1: Re-label species range to “</a:t>
            </a:r>
            <a:r>
              <a:rPr lang="en-US" b="1" dirty="0">
                <a:solidFill>
                  <a:schemeClr val="tx1"/>
                </a:solidFill>
              </a:rPr>
              <a:t>extent of occurrence</a:t>
            </a:r>
            <a:r>
              <a:rPr lang="en-US" dirty="0">
                <a:solidFill>
                  <a:schemeClr val="tx1"/>
                </a:solidFill>
              </a:rPr>
              <a:t>”…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201C6-DB98-4625-7E3D-31A1EFE8FCDE}"/>
              </a:ext>
            </a:extLst>
          </p:cNvPr>
          <p:cNvSpPr txBox="1"/>
          <p:nvPr/>
        </p:nvSpPr>
        <p:spPr>
          <a:xfrm>
            <a:off x="1257300" y="1019175"/>
            <a:ext cx="96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simply measure the area of the polygon. This works when expert drawn range maps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313715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</a:t>
            </a:r>
            <a:r>
              <a:rPr lang="cs-CZ" dirty="0"/>
              <a:t>2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cs-CZ" dirty="0">
                <a:solidFill>
                  <a:schemeClr val="tx1"/>
                </a:solidFill>
              </a:rPr>
              <a:t>Use point </a:t>
            </a:r>
            <a:r>
              <a:rPr lang="cs-CZ" dirty="0" err="1">
                <a:solidFill>
                  <a:schemeClr val="tx1"/>
                </a:solidFill>
              </a:rPr>
              <a:t>records</a:t>
            </a:r>
            <a:r>
              <a:rPr lang="cs-CZ" dirty="0">
                <a:solidFill>
                  <a:schemeClr val="tx1"/>
                </a:solidFill>
              </a:rPr>
              <a:t>, make a </a:t>
            </a:r>
            <a:r>
              <a:rPr lang="cs-CZ" b="1" dirty="0" err="1">
                <a:solidFill>
                  <a:schemeClr val="tx1"/>
                </a:solidFill>
              </a:rPr>
              <a:t>convex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hull</a:t>
            </a:r>
            <a:r>
              <a:rPr lang="cs-CZ" dirty="0">
                <a:solidFill>
                  <a:schemeClr val="tx1"/>
                </a:solidFill>
              </a:rPr>
              <a:t>, and </a:t>
            </a:r>
            <a:r>
              <a:rPr lang="cs-CZ" dirty="0" err="1">
                <a:solidFill>
                  <a:schemeClr val="tx1"/>
                </a:solidFill>
              </a:rPr>
              <a:t>measure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its</a:t>
            </a:r>
            <a:r>
              <a:rPr lang="cs-CZ" dirty="0">
                <a:solidFill>
                  <a:schemeClr val="tx1"/>
                </a:solidFill>
              </a:rPr>
              <a:t>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392704-5600-E98B-5178-A6A2EC59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26716"/>
            <a:ext cx="4085484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45E29CE-D7B5-CAE3-B706-A8D29C48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5950" y="1126716"/>
            <a:ext cx="4781550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07FB-D109-E3AC-D19C-482FB0AE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3808704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Measures “extent of occurrence” (according to IUCN).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Easy to calculate.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Overestimates presence, similar to expert-drawn range map.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9D3E7-D1CA-7CE5-65F7-EE35E363BA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961A4-AFF3-9386-24D3-07F2D6C09125}"/>
              </a:ext>
            </a:extLst>
          </p:cNvPr>
          <p:cNvSpPr txBox="1"/>
          <p:nvPr/>
        </p:nvSpPr>
        <p:spPr>
          <a:xfrm>
            <a:off x="447042" y="60909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</p:spTree>
    <p:extLst>
      <p:ext uri="{BB962C8B-B14F-4D97-AF65-F5344CB8AC3E}">
        <p14:creationId xmlns:p14="http://schemas.microsoft.com/office/powerpoint/2010/main" val="12812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Solution</a:t>
            </a:r>
            <a:r>
              <a:rPr lang="cs-CZ" dirty="0">
                <a:solidFill>
                  <a:schemeClr val="tx1"/>
                </a:solidFill>
              </a:rPr>
              <a:t> 3</a:t>
            </a:r>
            <a:r>
              <a:rPr lang="en-US" dirty="0">
                <a:solidFill>
                  <a:schemeClr val="tx1"/>
                </a:solidFill>
              </a:rPr>
              <a:t>: Use grids to get </a:t>
            </a:r>
            <a:r>
              <a:rPr lang="en-US" b="1" dirty="0">
                <a:solidFill>
                  <a:schemeClr val="tx1"/>
                </a:solidFill>
              </a:rPr>
              <a:t>Area of Occupancy </a:t>
            </a:r>
            <a:r>
              <a:rPr lang="en-US" dirty="0">
                <a:solidFill>
                  <a:schemeClr val="tx1"/>
                </a:solidFill>
              </a:rPr>
              <a:t>(AOO)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3C557-320F-A886-281A-90DBF0664A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3A8A7-8B20-CB73-94C3-EA585B5721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249" y="1062042"/>
            <a:ext cx="6119575" cy="4352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2AA36D-AF7C-9461-9980-0F86CE177905}"/>
              </a:ext>
            </a:extLst>
          </p:cNvPr>
          <p:cNvSpPr txBox="1"/>
          <p:nvPr/>
        </p:nvSpPr>
        <p:spPr>
          <a:xfrm>
            <a:off x="1333500" y="998070"/>
            <a:ext cx="2891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coarse or fine should the grid be?</a:t>
            </a:r>
          </a:p>
          <a:p>
            <a:endParaRPr lang="en-US" dirty="0"/>
          </a:p>
          <a:p>
            <a:r>
              <a:rPr lang="en-US" dirty="0"/>
              <a:t>The coarser the grid, the larger the area!</a:t>
            </a:r>
          </a:p>
        </p:txBody>
      </p:sp>
    </p:spTree>
    <p:extLst>
      <p:ext uri="{BB962C8B-B14F-4D97-AF65-F5344CB8AC3E}">
        <p14:creationId xmlns:p14="http://schemas.microsoft.com/office/powerpoint/2010/main" val="38565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Analogical to the famous problem of scale and the length of the coast of Britain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6" descr="Coastline of Britain measurement with different length sticks ">
            <a:extLst>
              <a:ext uri="{FF2B5EF4-FFF2-40B4-BE49-F238E27FC236}">
                <a16:creationId xmlns:a16="http://schemas.microsoft.com/office/drawing/2014/main" id="{17944583-01A4-815B-276F-4F1F29B2D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60D9602-075D-33D4-5BA7-C20CB4253B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520" y="1062037"/>
            <a:ext cx="3680460" cy="460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C1E816-20D3-67EE-2511-4564A91369CA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Kris Gurung, MSc thesis, 2017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2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Species geographic range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What is it</a:t>
            </a:r>
            <a:r>
              <a:rPr lang="cs-CZ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6FB0FB4B-C4E8-E578-0E01-E5C0D2E45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8250" y="2285560"/>
            <a:ext cx="5047140" cy="34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6578BD9-B99D-21B3-BE57-0D663439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3274" y="2282672"/>
            <a:ext cx="4510476" cy="33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7C0AD-48F5-1F3C-AFA7-D56587F218B5}"/>
              </a:ext>
            </a:extLst>
          </p:cNvPr>
          <p:cNvSpPr txBox="1"/>
          <p:nvPr/>
        </p:nvSpPr>
        <p:spPr>
          <a:xfrm>
            <a:off x="1238250" y="947258"/>
            <a:ext cx="862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Geometric shapes containing detailed structure at arbitrarily small scales, and these structures exhibit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self-similarity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24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 in geography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9972C5-E44F-78F3-79F4-7118E38A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808536"/>
            <a:ext cx="3884477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FF74FB5-FAB2-AB1C-A5CE-5AF4B6E3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776" y="790576"/>
            <a:ext cx="3702242" cy="239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30F0530-87F8-84FE-E7EA-B1C7EE8D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3445297"/>
            <a:ext cx="3908406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FB0AC91-3ECB-3A3A-C3F7-68EFE521F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8777" y="3445511"/>
            <a:ext cx="3702242" cy="23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4FBD5-6BDC-61DE-CD45-A9C1922045BF}"/>
              </a:ext>
            </a:extLst>
          </p:cNvPr>
          <p:cNvSpPr txBox="1"/>
          <p:nvPr/>
        </p:nvSpPr>
        <p:spPr>
          <a:xfrm>
            <a:off x="294642" y="6119549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Images: Google Earth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66980B-06D2-295B-4A9F-79A09FD07D60}"/>
              </a:ext>
            </a:extLst>
          </p:cNvPr>
          <p:cNvCxnSpPr>
            <a:cxnSpLocks/>
          </p:cNvCxnSpPr>
          <p:nvPr/>
        </p:nvCxnSpPr>
        <p:spPr>
          <a:xfrm>
            <a:off x="381000" y="61004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85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 dimension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Dimensions (0D, 1D, 2D, 2.5D, 3D &amp; 4D) – Geohub">
            <a:extLst>
              <a:ext uri="{FF2B5EF4-FFF2-40B4-BE49-F238E27FC236}">
                <a16:creationId xmlns:a16="http://schemas.microsoft.com/office/drawing/2014/main" id="{EAD6AFED-1D62-78BD-04E7-8A24797C4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"/>
          <a:stretch/>
        </p:blipFill>
        <p:spPr bwMode="auto">
          <a:xfrm>
            <a:off x="1780252" y="1597358"/>
            <a:ext cx="7896011" cy="274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97397-1403-F153-67C2-DC8225CF597E}"/>
              </a:ext>
            </a:extLst>
          </p:cNvPr>
          <p:cNvSpPr txBox="1"/>
          <p:nvPr/>
        </p:nvSpPr>
        <p:spPr>
          <a:xfrm>
            <a:off x="1333500" y="4877165"/>
            <a:ext cx="9075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Fractal dimension </a:t>
            </a:r>
            <a:r>
              <a:rPr lang="en-US" sz="1800" dirty="0"/>
              <a:t>= </a:t>
            </a:r>
            <a:r>
              <a:rPr lang="en-US" dirty="0"/>
              <a:t>an </a:t>
            </a:r>
            <a:r>
              <a:rPr lang="en-US" sz="1800" dirty="0"/>
              <a:t>index of complexity detail, but also “</a:t>
            </a:r>
            <a:r>
              <a:rPr lang="en-US" sz="1800" dirty="0" err="1"/>
              <a:t>emptyness</a:t>
            </a:r>
            <a:r>
              <a:rPr lang="en-US" sz="1800" dirty="0"/>
              <a:t>”, of a pattern.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It can take values between the </a:t>
            </a:r>
            <a:r>
              <a:rPr lang="en-US" sz="1800" dirty="0" err="1"/>
              <a:t>integeter</a:t>
            </a:r>
            <a:r>
              <a:rPr lang="en-US" dirty="0" err="1"/>
              <a:t>s</a:t>
            </a:r>
            <a:r>
              <a:rPr lang="en-US" dirty="0"/>
              <a:t>, i.e. </a:t>
            </a:r>
            <a:r>
              <a:rPr lang="en-US" sz="1800" dirty="0"/>
              <a:t>1.3, 2.5,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499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Diversity &amp; Distributions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12C08-EC4C-2B96-6B6C-60AC8AC30A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1881" y="1145343"/>
            <a:ext cx="6909766" cy="3731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5E516-1CE5-16D7-1607-4DD3D93B25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451" y="2829297"/>
            <a:ext cx="2967435" cy="3017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2C3E2-A160-E1A3-02E1-AE13072DB3A0}"/>
              </a:ext>
            </a:extLst>
          </p:cNvPr>
          <p:cNvSpPr txBox="1"/>
          <p:nvPr/>
        </p:nvSpPr>
        <p:spPr>
          <a:xfrm>
            <a:off x="8869898" y="1287076"/>
            <a:ext cx="30721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slope of the line is related to fractal dimension, i.e. the “</a:t>
            </a:r>
            <a:r>
              <a:rPr lang="en-US" sz="1800" dirty="0" err="1"/>
              <a:t>emptynness</a:t>
            </a:r>
            <a:r>
              <a:rPr lang="en-US" sz="1800" dirty="0"/>
              <a:t>” or “fill” of the fractal (or species’ range)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5149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F6F28-1836-C763-8DDF-F40AB1F182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163239"/>
            <a:ext cx="1717314" cy="48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F7057F-68CD-B694-CC73-4B8B83824CE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986" y="1153185"/>
            <a:ext cx="1717314" cy="487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E7E88-0E71-CF0F-B556-E4FCBD94A50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973" y="789513"/>
            <a:ext cx="2959675" cy="329941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3EDCED-8575-2D43-6201-B416280F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440801"/>
            <a:ext cx="6226174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Also known as: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Occupancy-area relationship (He &amp; Condit 2007)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Scale-area relationship (</a:t>
            </a:r>
            <a:r>
              <a:rPr lang="en-US" sz="1800" dirty="0" err="1"/>
              <a:t>Kunin</a:t>
            </a:r>
            <a:r>
              <a:rPr lang="en-US" sz="1800" dirty="0"/>
              <a:t> 1998)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Range-area relationship (Harte et al. 2005)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Scaling pattern of occupancy (Hui et al. 2009)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CD288-79BC-5433-E001-7E2196FE2B89}"/>
              </a:ext>
            </a:extLst>
          </p:cNvPr>
          <p:cNvSpPr txBox="1"/>
          <p:nvPr/>
        </p:nvSpPr>
        <p:spPr>
          <a:xfrm>
            <a:off x="8598360" y="150032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Steeper slope = more dispersed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3E9EF-C1B5-3796-3DB5-97B4D8BF7475}"/>
              </a:ext>
            </a:extLst>
          </p:cNvPr>
          <p:cNvSpPr txBox="1"/>
          <p:nvPr/>
        </p:nvSpPr>
        <p:spPr>
          <a:xfrm>
            <a:off x="8598360" y="2642802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Shallow slope = aggregated</a:t>
            </a:r>
          </a:p>
        </p:txBody>
      </p:sp>
    </p:spTree>
    <p:extLst>
      <p:ext uri="{BB962C8B-B14F-4D97-AF65-F5344CB8AC3E}">
        <p14:creationId xmlns:p14="http://schemas.microsoft.com/office/powerpoint/2010/main" val="1374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BEE09-CB41-362D-01C8-0B52CE8358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5101" y="944226"/>
            <a:ext cx="6245768" cy="532118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2EA35B5-35E1-163F-9AD4-F68C6D76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5567" y="993703"/>
            <a:ext cx="1492410" cy="198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728060A-909D-6D60-E83C-3525665C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6169" y="944225"/>
            <a:ext cx="2377631" cy="167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08A59-EC90-C690-4745-A7A4A1CAB49E}"/>
              </a:ext>
            </a:extLst>
          </p:cNvPr>
          <p:cNvSpPr txBox="1"/>
          <p:nvPr/>
        </p:nvSpPr>
        <p:spPr>
          <a:xfrm>
            <a:off x="8950869" y="3604819"/>
            <a:ext cx="2790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Note the low (left) and hig</a:t>
            </a:r>
            <a:r>
              <a:rPr lang="en-US" dirty="0"/>
              <a:t>h (right) fractal dimension.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8131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occupancy-area relationships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Hartley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Proc. R. Soc. 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21C1C-2384-5EE5-29F5-9B11C9B648B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3087" y="966847"/>
            <a:ext cx="5980014" cy="363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47305-755B-CBE3-CB47-CAC8A1517E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7235" y="3619500"/>
            <a:ext cx="4693767" cy="280224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5324B19-9B2A-D9E5-DCEA-83C825A3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9990" y="1184139"/>
            <a:ext cx="1496574" cy="224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C94DC-6C51-772C-E93C-370469A9C5C1}"/>
              </a:ext>
            </a:extLst>
          </p:cNvPr>
          <p:cNvSpPr txBox="1"/>
          <p:nvPr/>
        </p:nvSpPr>
        <p:spPr>
          <a:xfrm>
            <a:off x="8963025" y="110153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Lathyrus palustris</a:t>
            </a:r>
          </a:p>
        </p:txBody>
      </p:sp>
    </p:spTree>
    <p:extLst>
      <p:ext uri="{BB962C8B-B14F-4D97-AF65-F5344CB8AC3E}">
        <p14:creationId xmlns:p14="http://schemas.microsoft.com/office/powerpoint/2010/main" val="2057361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scalin</a:t>
            </a:r>
            <a:r>
              <a:rPr lang="en-US" dirty="0"/>
              <a:t>g of occupancy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8498-2A94-EFF3-214C-074901165C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1" y="993703"/>
            <a:ext cx="6413499" cy="52844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0B999B5-107E-3E98-B47F-BE106463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00139"/>
            <a:ext cx="1638300" cy="218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9FFA-AF6E-76EA-D9BB-11EAA6BE1A63}"/>
              </a:ext>
            </a:extLst>
          </p:cNvPr>
          <p:cNvSpPr txBox="1"/>
          <p:nvPr/>
        </p:nvSpPr>
        <p:spPr>
          <a:xfrm>
            <a:off x="1169047" y="337799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Gladiolus </a:t>
            </a:r>
            <a:r>
              <a:rPr lang="en-US" i="1" dirty="0" err="1"/>
              <a:t>illyricus</a:t>
            </a:r>
            <a:endParaRPr lang="en-US" i="1" dirty="0"/>
          </a:p>
          <a:p>
            <a:pPr algn="ctr"/>
            <a:r>
              <a:rPr lang="en-US" dirty="0"/>
              <a:t>(me</a:t>
            </a:r>
            <a:r>
              <a:rPr lang="cs-CZ" dirty="0" err="1"/>
              <a:t>čík</a:t>
            </a:r>
            <a:r>
              <a:rPr lang="cs-CZ" dirty="0"/>
              <a:t> </a:t>
            </a:r>
            <a:r>
              <a:rPr lang="cs-CZ" dirty="0" err="1"/>
              <a:t>illirský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0217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can</a:t>
            </a:r>
            <a:r>
              <a:rPr lang="cs-CZ" dirty="0">
                <a:solidFill>
                  <a:schemeClr val="tx1"/>
                </a:solidFill>
              </a:rPr>
              <a:t> use </a:t>
            </a:r>
            <a:r>
              <a:rPr lang="cs-CZ" dirty="0" err="1">
                <a:solidFill>
                  <a:schemeClr val="tx1"/>
                </a:solidFill>
              </a:rPr>
              <a:t>the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cs-CZ" dirty="0">
                <a:solidFill>
                  <a:schemeClr val="tx1"/>
                </a:solidFill>
              </a:rPr>
              <a:t> to d</a:t>
            </a:r>
            <a:r>
              <a:rPr lang="en-US" dirty="0" err="1">
                <a:solidFill>
                  <a:schemeClr val="tx1"/>
                </a:solidFill>
              </a:rPr>
              <a:t>ownscal</a:t>
            </a:r>
            <a:r>
              <a:rPr lang="cs-CZ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species occupancy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Methods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EEA3E-64EC-4F07-7223-E4C28B55DD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885" y="1038203"/>
            <a:ext cx="6797031" cy="4587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C70EA-320B-67DA-34D6-2DD122453C04}"/>
              </a:ext>
            </a:extLst>
          </p:cNvPr>
          <p:cNvSpPr txBox="1"/>
          <p:nvPr/>
        </p:nvSpPr>
        <p:spPr>
          <a:xfrm>
            <a:off x="8353425" y="1038203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In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words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estimate</a:t>
            </a:r>
            <a:r>
              <a:rPr lang="cs-CZ" dirty="0"/>
              <a:t> </a:t>
            </a:r>
            <a:r>
              <a:rPr lang="cs-CZ" dirty="0" err="1"/>
              <a:t>local</a:t>
            </a:r>
            <a:r>
              <a:rPr lang="cs-CZ" dirty="0"/>
              <a:t> abundance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coarse</a:t>
            </a:r>
            <a:r>
              <a:rPr lang="en-US" dirty="0"/>
              <a:t>-scale gridded atlas data.</a:t>
            </a:r>
          </a:p>
        </p:txBody>
      </p:sp>
    </p:spTree>
    <p:extLst>
      <p:ext uri="{BB962C8B-B14F-4D97-AF65-F5344CB8AC3E}">
        <p14:creationId xmlns:p14="http://schemas.microsoft.com/office/powerpoint/2010/main" val="306547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… or maybe we can estimate </a:t>
            </a:r>
            <a:r>
              <a:rPr lang="en-US" dirty="0">
                <a:solidFill>
                  <a:schemeClr val="tx1"/>
                </a:solidFill>
              </a:rPr>
              <a:t>biodiversity change from static scaling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Wilson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5370F-A176-5910-F870-B9D6BE3A3F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2207" y="984129"/>
            <a:ext cx="3769874" cy="543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14A68-0E69-AFB5-1803-18A8AD7967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9919" y="984129"/>
            <a:ext cx="5589506" cy="266006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B05463B-D007-2F11-3C3E-312FC910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0791" y="3940406"/>
            <a:ext cx="2247334" cy="16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2A178-FA38-DD57-BB9B-4248A587F712}"/>
              </a:ext>
            </a:extLst>
          </p:cNvPr>
          <p:cNvSpPr txBox="1"/>
          <p:nvPr/>
        </p:nvSpPr>
        <p:spPr>
          <a:xfrm>
            <a:off x="1239919" y="3895835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Expanding ranges have different occupancy-area relationship than contracting ranges.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8B7B2-C71A-8989-0041-5E267D9B34E5}"/>
              </a:ext>
            </a:extLst>
          </p:cNvPr>
          <p:cNvSpPr txBox="1"/>
          <p:nvPr/>
        </p:nvSpPr>
        <p:spPr>
          <a:xfrm rot="19800000">
            <a:off x="2227983" y="1926246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P. </a:t>
            </a:r>
            <a:r>
              <a:rPr lang="en-US" sz="1100" i="1" dirty="0" err="1"/>
              <a:t>bellargus</a:t>
            </a:r>
            <a:endParaRPr lang="en-US" sz="11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533AE-ABDC-21B9-9E6D-30B506AF781E}"/>
              </a:ext>
            </a:extLst>
          </p:cNvPr>
          <p:cNvSpPr txBox="1"/>
          <p:nvPr/>
        </p:nvSpPr>
        <p:spPr>
          <a:xfrm rot="18900000">
            <a:off x="2090541" y="2507451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A. </a:t>
            </a:r>
            <a:r>
              <a:rPr lang="en-US" sz="1100" i="1" dirty="0" err="1"/>
              <a:t>adippe</a:t>
            </a:r>
            <a:endParaRPr lang="en-US" sz="11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13FEA-07B3-F9BE-F4E6-B58B9559710E}"/>
              </a:ext>
            </a:extLst>
          </p:cNvPr>
          <p:cNvSpPr txBox="1"/>
          <p:nvPr/>
        </p:nvSpPr>
        <p:spPr>
          <a:xfrm rot="19800000">
            <a:off x="4732628" y="2471843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E. </a:t>
            </a:r>
            <a:r>
              <a:rPr lang="en-US" sz="1100" i="1" dirty="0" err="1"/>
              <a:t>tages</a:t>
            </a:r>
            <a:endParaRPr lang="en-US" sz="11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D81BE-3BF8-0FF1-CE9D-99FDBB0E62E1}"/>
              </a:ext>
            </a:extLst>
          </p:cNvPr>
          <p:cNvSpPr txBox="1"/>
          <p:nvPr/>
        </p:nvSpPr>
        <p:spPr>
          <a:xfrm rot="20700000">
            <a:off x="5992087" y="1820200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M. </a:t>
            </a:r>
            <a:r>
              <a:rPr lang="en-US" sz="1100" i="1" dirty="0" err="1"/>
              <a:t>galathea</a:t>
            </a:r>
            <a:endParaRPr lang="en-US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45837-59E9-13FD-5B2F-BF61BFFEDCFF}"/>
              </a:ext>
            </a:extLst>
          </p:cNvPr>
          <p:cNvSpPr txBox="1"/>
          <p:nvPr/>
        </p:nvSpPr>
        <p:spPr>
          <a:xfrm>
            <a:off x="10152132" y="170554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Okac</a:t>
            </a:r>
            <a:r>
              <a:rPr lang="en-US" sz="1100" dirty="0"/>
              <a:t> </a:t>
            </a:r>
            <a:r>
              <a:rPr lang="en-US" sz="1100" dirty="0" err="1"/>
              <a:t>bojinkovy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FFB49-16CE-D28C-0CD0-090E5638CD22}"/>
              </a:ext>
            </a:extLst>
          </p:cNvPr>
          <p:cNvSpPr txBox="1"/>
          <p:nvPr/>
        </p:nvSpPr>
        <p:spPr>
          <a:xfrm>
            <a:off x="8389001" y="1705542"/>
            <a:ext cx="803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Modr</a:t>
            </a:r>
            <a:r>
              <a:rPr lang="cs-CZ" sz="1100" dirty="0" err="1"/>
              <a:t>ásek</a:t>
            </a:r>
            <a:endParaRPr lang="cs-CZ" sz="1100" dirty="0"/>
          </a:p>
          <a:p>
            <a:r>
              <a:rPr lang="cs-CZ" sz="1100" dirty="0"/>
              <a:t>jetelový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7C43F-5D00-2EDA-6047-21E708D29709}"/>
              </a:ext>
            </a:extLst>
          </p:cNvPr>
          <p:cNvSpPr txBox="1"/>
          <p:nvPr/>
        </p:nvSpPr>
        <p:spPr>
          <a:xfrm>
            <a:off x="8378221" y="4360495"/>
            <a:ext cx="865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 dirty="0"/>
              <a:t>Perleťovec</a:t>
            </a:r>
          </a:p>
          <a:p>
            <a:r>
              <a:rPr lang="cs-CZ" sz="1100" dirty="0"/>
              <a:t>prostřední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80F30-8D12-8934-9907-FCB810DC8238}"/>
              </a:ext>
            </a:extLst>
          </p:cNvPr>
          <p:cNvSpPr txBox="1"/>
          <p:nvPr/>
        </p:nvSpPr>
        <p:spPr>
          <a:xfrm>
            <a:off x="10152132" y="4360495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 dirty="0"/>
              <a:t>Soumračník</a:t>
            </a:r>
          </a:p>
          <a:p>
            <a:r>
              <a:rPr lang="cs-CZ" sz="1100" dirty="0" err="1"/>
              <a:t>máčkový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0880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53D2B6CF-4D81-C003-6CA1-10D761D7A1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0" y="445851"/>
            <a:ext cx="5027845" cy="628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What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is</a:t>
            </a:r>
            <a:r>
              <a:rPr lang="cs-CZ" dirty="0">
                <a:solidFill>
                  <a:schemeClr val="tx1"/>
                </a:solidFill>
              </a:rPr>
              <a:t> species </a:t>
            </a:r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/>
              <a:t>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Polly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Eronen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Dev.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Quarternary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Sci.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C6056-EB58-9814-829D-B75B4D41E5DC}"/>
              </a:ext>
            </a:extLst>
          </p:cNvPr>
          <p:cNvSpPr txBox="1"/>
          <p:nvPr/>
        </p:nvSpPr>
        <p:spPr>
          <a:xfrm>
            <a:off x="1247775" y="996202"/>
            <a:ext cx="5429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eographic limits of a particular species’ distribution.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/>
              <a:t>The geographic area over which all the individuals of the species live.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probability </a:t>
            </a:r>
            <a:r>
              <a:rPr lang="cs-CZ" dirty="0" err="1">
                <a:solidFill>
                  <a:schemeClr val="tx1"/>
                </a:solidFill>
              </a:rPr>
              <a:t>surface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2ECB0-0765-4DB6-3DA2-07D28D635A3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6374" y="1253892"/>
            <a:ext cx="6965052" cy="3084205"/>
          </a:xfrm>
          <a:prstGeom prst="rect">
            <a:avLst/>
          </a:prstGeom>
        </p:spPr>
      </p:pic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1CA88-ED37-BF26-289E-0AF68525F17F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  <p:pic>
        <p:nvPicPr>
          <p:cNvPr id="2050" name="Picture 2" descr="Avatar">
            <a:extLst>
              <a:ext uri="{FF2B5EF4-FFF2-40B4-BE49-F238E27FC236}">
                <a16:creationId xmlns:a16="http://schemas.microsoft.com/office/drawing/2014/main" id="{FC0C91A8-9071-A033-896A-CD7A254E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84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cs-CZ" b="1" dirty="0">
                <a:solidFill>
                  <a:schemeClr val="tx1"/>
                </a:solidFill>
              </a:rPr>
              <a:t>probability </a:t>
            </a:r>
            <a:r>
              <a:rPr lang="cs-CZ" b="1" dirty="0" err="1">
                <a:solidFill>
                  <a:schemeClr val="tx1"/>
                </a:solidFill>
              </a:rPr>
              <a:t>surface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D5B7D-0A18-5FAE-92BC-C942BAB450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456" y="1142170"/>
            <a:ext cx="7301094" cy="3613527"/>
          </a:xfrm>
          <a:prstGeom prst="rect">
            <a:avLst/>
          </a:prstGeom>
        </p:spPr>
      </p:pic>
      <p:pic>
        <p:nvPicPr>
          <p:cNvPr id="11" name="Picture 2" descr="Avatar">
            <a:extLst>
              <a:ext uri="{FF2B5EF4-FFF2-40B4-BE49-F238E27FC236}">
                <a16:creationId xmlns:a16="http://schemas.microsoft.com/office/drawing/2014/main" id="{4C1C1408-0ED8-0569-4239-81BDEDD5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4FB95-BFC0-BEC5-2AFC-2DBFFC7E14A8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</p:spTree>
    <p:extLst>
      <p:ext uri="{BB962C8B-B14F-4D97-AF65-F5344CB8AC3E}">
        <p14:creationId xmlns:p14="http://schemas.microsoft.com/office/powerpoint/2010/main" val="4130900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en-US" b="1" dirty="0">
                <a:solidFill>
                  <a:schemeClr val="tx1"/>
                </a:solidFill>
              </a:rPr>
              <a:t>point process intensity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Isaac,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Jarzyna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2D intensity estimation">
            <a:extLst>
              <a:ext uri="{FF2B5EF4-FFF2-40B4-BE49-F238E27FC236}">
                <a16:creationId xmlns:a16="http://schemas.microsoft.com/office/drawing/2014/main" id="{63B41DB2-FAB8-D4AB-EAAF-CFDF72B3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4914" y="792951"/>
            <a:ext cx="5236591" cy="45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DCDB7-7CCE-FE10-067F-BCA44E7C3B95}"/>
              </a:ext>
            </a:extLst>
          </p:cNvPr>
          <p:cNvSpPr txBox="1"/>
          <p:nvPr/>
        </p:nvSpPr>
        <p:spPr>
          <a:xfrm>
            <a:off x="1333499" y="5088618"/>
            <a:ext cx="1031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where the cutting edge is, still not widely used. </a:t>
            </a:r>
          </a:p>
        </p:txBody>
      </p:sp>
    </p:spTree>
    <p:extLst>
      <p:ext uri="{BB962C8B-B14F-4D97-AF65-F5344CB8AC3E}">
        <p14:creationId xmlns:p14="http://schemas.microsoft.com/office/powerpoint/2010/main" val="834675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Why is area of geographic range important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are problems with measuring range area for point records and expert-drawn range maps, and what is the fundamental difference between them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Roughly, how is range geometry related to fractals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occupancy-area relationship, and how is related to spatial aggregation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Which other phenomena outside of ecology behave similarly to ranges?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Disease incidence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Geographic distributions of natural resources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Fire incidence, accident incidence, incidence of insurance events,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earhquakes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drives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Physiology</a:t>
            </a:r>
            <a:r>
              <a:rPr lang="cs-CZ" dirty="0"/>
              <a:t>, </a:t>
            </a:r>
            <a:r>
              <a:rPr lang="cs-CZ" dirty="0" err="1"/>
              <a:t>evolution</a:t>
            </a:r>
            <a:r>
              <a:rPr lang="cs-CZ" dirty="0"/>
              <a:t>, </a:t>
            </a:r>
            <a:r>
              <a:rPr lang="en-US" dirty="0"/>
              <a:t>barriers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4326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</a:t>
            </a:r>
            <a:r>
              <a:rPr lang="en-US" dirty="0" err="1">
                <a:solidFill>
                  <a:schemeClr val="tx1"/>
                </a:solidFill>
              </a:rPr>
              <a:t>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38" name="Picture 2" descr="map of World">
            <a:extLst>
              <a:ext uri="{FF2B5EF4-FFF2-40B4-BE49-F238E27FC236}">
                <a16:creationId xmlns:a16="http://schemas.microsoft.com/office/drawing/2014/main" id="{3B9037A8-FA3B-8D52-E2F3-4F9CB60A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8075" y="1570601"/>
            <a:ext cx="7871584" cy="39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524B1-9A9D-C019-F475-85A93548C83F}"/>
              </a:ext>
            </a:extLst>
          </p:cNvPr>
          <p:cNvSpPr txBox="1"/>
          <p:nvPr/>
        </p:nvSpPr>
        <p:spPr>
          <a:xfrm>
            <a:off x="6096000" y="10117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world is full of barriers …</a:t>
            </a:r>
          </a:p>
        </p:txBody>
      </p:sp>
    </p:spTree>
    <p:extLst>
      <p:ext uri="{BB962C8B-B14F-4D97-AF65-F5344CB8AC3E}">
        <p14:creationId xmlns:p14="http://schemas.microsoft.com/office/powerpoint/2010/main" val="694422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40" name="Picture 4" descr="plate tectonics - Development of tectonic theory | Britannica">
            <a:extLst>
              <a:ext uri="{FF2B5EF4-FFF2-40B4-BE49-F238E27FC236}">
                <a16:creationId xmlns:a16="http://schemas.microsoft.com/office/drawing/2014/main" id="{B5D64366-CA38-05C3-273D-03EB9367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550" y="1555570"/>
            <a:ext cx="6086475" cy="391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18697-E380-0912-8932-D3CF3680FC99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463042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6386" name="Picture 2" descr="Image of the Week — Last Glacial Maximum in Europe">
            <a:extLst>
              <a:ext uri="{FF2B5EF4-FFF2-40B4-BE49-F238E27FC236}">
                <a16:creationId xmlns:a16="http://schemas.microsoft.com/office/drawing/2014/main" id="{9A2B7802-A219-041A-A455-A2CD94B7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1173" y="1513619"/>
            <a:ext cx="4686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F1428-6E1B-0AC9-062D-CDABB8CFDDDB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Wikimedia Commons user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Ulamm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4BDC66-B34E-9B09-1D36-34FA708EC3C4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2D916F-33CB-ACA6-8339-970A7AC7CAF8}"/>
              </a:ext>
            </a:extLst>
          </p:cNvPr>
          <p:cNvSpPr txBox="1"/>
          <p:nvPr/>
        </p:nvSpPr>
        <p:spPr>
          <a:xfrm>
            <a:off x="5383685" y="5391076"/>
            <a:ext cx="4161276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Last glaciation in Europe 70,000-20,000 BP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D965F-B6DC-1594-7345-E63FF6B114EA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189809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9195" y="1631447"/>
            <a:ext cx="5297805" cy="92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1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9195" y="1578819"/>
            <a:ext cx="5297805" cy="228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0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CE7BA423-4990-1FA6-4480-79C04B873B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0" y="445851"/>
            <a:ext cx="5027845" cy="628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(range map, range polygon, blob map)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4"/>
              </a:rPr>
              <a:t>https://www.iucnredlist.org/resources/spatial-data-download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8179F-A2F2-A015-7DA6-1BF055D737E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3500" y="1038686"/>
            <a:ext cx="5556519" cy="37730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34A8-A991-E29D-4E50-AC254F2DBC7A}"/>
              </a:ext>
            </a:extLst>
          </p:cNvPr>
          <p:cNvSpPr txBox="1"/>
          <p:nvPr/>
        </p:nvSpPr>
        <p:spPr>
          <a:xfrm>
            <a:off x="1238250" y="5102673"/>
            <a:ext cx="546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examples: maps in field guides, or signs in zoological gardens.</a:t>
            </a:r>
          </a:p>
        </p:txBody>
      </p:sp>
    </p:spTree>
    <p:extLst>
      <p:ext uri="{BB962C8B-B14F-4D97-AF65-F5344CB8AC3E}">
        <p14:creationId xmlns:p14="http://schemas.microsoft.com/office/powerpoint/2010/main" val="1521395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9195" y="1749859"/>
            <a:ext cx="5297805" cy="33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3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60ED2-1090-9DB5-EBDB-AE3B39A0790D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size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Machac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  <a:endParaRPr lang="cs-CZ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Phylogeny</a:t>
            </a:r>
            <a:r>
              <a:rPr lang="cs-CZ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image</a:t>
            </a:r>
            <a:r>
              <a:rPr lang="en-GB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: Wikimedia commons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A89BE-BAB4-E5D4-CE5E-649F8549D89C}"/>
              </a:ext>
            </a:extLst>
          </p:cNvPr>
          <p:cNvSpPr txBox="1"/>
          <p:nvPr/>
        </p:nvSpPr>
        <p:spPr>
          <a:xfrm>
            <a:off x="1210549" y="1261717"/>
            <a:ext cx="87731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Empirical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study: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geographic constraints and environment are the main drivers of range size evolution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cs-CZ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of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range size in carnivorans: 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292F-AB6D-DFC2-39F7-4012A92756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240" y="1985749"/>
            <a:ext cx="6612072" cy="23498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6B0C6E-E97C-8FAC-7C5F-CF5DCFEB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31539" y="1591740"/>
            <a:ext cx="3679461" cy="48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30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That geographic range, and its size, is a result of an interplay between barriers, niches, and macroevolutionary processes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You should know at least two modes of speciation (e.g. allopatric vs sympatric)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Patterns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and geometry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largest</a:t>
            </a:r>
            <a:r>
              <a:rPr lang="cs-CZ" dirty="0"/>
              <a:t> </a:t>
            </a:r>
            <a:r>
              <a:rPr lang="cs-CZ" dirty="0" err="1"/>
              <a:t>ranges</a:t>
            </a:r>
            <a:r>
              <a:rPr lang="cs-CZ" dirty="0"/>
              <a:t>? </a:t>
            </a:r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endemic</a:t>
            </a:r>
            <a:r>
              <a:rPr lang="cs-CZ" dirty="0"/>
              <a:t> species?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61576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if we put together all the known species of birds and map their ranges?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FD7F7-D902-F850-2748-40BA9540D4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5841" y="1736934"/>
            <a:ext cx="4628438" cy="231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85103-8444-07A4-86D4-A771591BD3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53971" y="1736933"/>
            <a:ext cx="5241287" cy="3558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DE85E-B6AC-768A-1108-1A1FCB9671A2}"/>
              </a:ext>
            </a:extLst>
          </p:cNvPr>
          <p:cNvSpPr txBox="1"/>
          <p:nvPr/>
        </p:nvSpPr>
        <p:spPr>
          <a:xfrm>
            <a:off x="7376643" y="4024585"/>
            <a:ext cx="3246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number of species in 100 x 100 km grid cells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(there is &gt; 11,000 known bird species today)</a:t>
            </a:r>
          </a:p>
        </p:txBody>
      </p:sp>
    </p:spTree>
    <p:extLst>
      <p:ext uri="{BB962C8B-B14F-4D97-AF65-F5344CB8AC3E}">
        <p14:creationId xmlns:p14="http://schemas.microsoft.com/office/powerpoint/2010/main" val="3061744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AD33E-E82A-5B96-86B4-C86D14EB26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4925" y="858049"/>
            <a:ext cx="3619500" cy="5563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19201" y="99807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Histograms show frequency distribution of bird range sizes globally.</a:t>
            </a:r>
          </a:p>
          <a:p>
            <a:endParaRPr lang="en-US" dirty="0"/>
          </a:p>
          <a:p>
            <a:r>
              <a:rPr lang="en-US" dirty="0"/>
              <a:t>Most species have small ranges, only a few species are cosmopolitan.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</p:spTree>
    <p:extLst>
      <p:ext uri="{BB962C8B-B14F-4D97-AF65-F5344CB8AC3E}">
        <p14:creationId xmlns:p14="http://schemas.microsoft.com/office/powerpoint/2010/main" val="824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Large-scale</a:t>
            </a:r>
            <a:r>
              <a:rPr lang="en-US" dirty="0">
                <a:solidFill>
                  <a:schemeClr val="tx1"/>
                </a:solidFill>
              </a:rPr>
              <a:t> r</a:t>
            </a:r>
            <a:r>
              <a:rPr lang="cs-CZ" dirty="0" err="1">
                <a:solidFill>
                  <a:schemeClr val="tx1"/>
                </a:solidFill>
              </a:rPr>
              <a:t>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vs </a:t>
            </a:r>
            <a:r>
              <a:rPr lang="en-US" b="1" dirty="0">
                <a:solidFill>
                  <a:schemeClr val="tx1"/>
                </a:solidFill>
              </a:rPr>
              <a:t>local </a:t>
            </a:r>
            <a:r>
              <a:rPr lang="en-US" dirty="0">
                <a:solidFill>
                  <a:schemeClr val="tx1"/>
                </a:solidFill>
              </a:rPr>
              <a:t>abundance 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Matthews &amp; Whittaker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Appl. Ecol.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38251" y="1189558"/>
            <a:ext cx="3724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species are also locally rare, i.e. they have low abundances. There are not that many species that are locally abundant.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1B148D-460D-AD8C-C806-CE09DD03A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791" y="1237824"/>
            <a:ext cx="5985139" cy="3196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AD702-9EA9-1645-7EF8-F7FDDF7A875B}"/>
              </a:ext>
            </a:extLst>
          </p:cNvPr>
          <p:cNvSpPr txBox="1"/>
          <p:nvPr/>
        </p:nvSpPr>
        <p:spPr>
          <a:xfrm>
            <a:off x="6534150" y="4462462"/>
            <a:ext cx="4286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</a:t>
            </a:r>
            <a:r>
              <a:rPr lang="en-US" sz="1100" dirty="0"/>
              <a:t>2</a:t>
            </a:r>
            <a:r>
              <a:rPr lang="en-US" dirty="0"/>
              <a:t> of abundance</a:t>
            </a:r>
          </a:p>
        </p:txBody>
      </p:sp>
    </p:spTree>
    <p:extLst>
      <p:ext uri="{BB962C8B-B14F-4D97-AF65-F5344CB8AC3E}">
        <p14:creationId xmlns:p14="http://schemas.microsoft.com/office/powerpoint/2010/main" val="148507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 smaller extents, occupancy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can be bimodal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(2002)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Hanski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(1982)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1B254-C21F-60DF-CD35-480231C660C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878217"/>
            <a:ext cx="3741517" cy="2806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9047A-4CA8-0E3F-A1DE-6745164C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548" y="1897067"/>
            <a:ext cx="4286751" cy="275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B37C4-94B6-B8BD-8604-F2EE72CA071A}"/>
              </a:ext>
            </a:extLst>
          </p:cNvPr>
          <p:cNvSpPr txBox="1"/>
          <p:nvPr/>
        </p:nvSpPr>
        <p:spPr>
          <a:xfrm>
            <a:off x="1219200" y="5143500"/>
            <a:ext cx="906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consistent with </a:t>
            </a:r>
            <a:r>
              <a:rPr lang="en-US" dirty="0" err="1"/>
              <a:t>Hanski’s</a:t>
            </a:r>
            <a:r>
              <a:rPr lang="en-US" dirty="0"/>
              <a:t> </a:t>
            </a:r>
            <a:r>
              <a:rPr lang="en-US" b="1" dirty="0"/>
              <a:t>core-satellite hypothesis</a:t>
            </a:r>
            <a:r>
              <a:rPr lang="en-US" dirty="0"/>
              <a:t>, more on that next week.</a:t>
            </a:r>
          </a:p>
        </p:txBody>
      </p:sp>
    </p:spTree>
    <p:extLst>
      <p:ext uri="{BB962C8B-B14F-4D97-AF65-F5344CB8AC3E}">
        <p14:creationId xmlns:p14="http://schemas.microsoft.com/office/powerpoint/2010/main" val="894876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are species with large ranges also locally abundant?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Gaston,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Balckburn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Lawton (1997)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Anim. Ecol.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Brown (1995)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Macroecology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9769B3-70C8-3589-AA7C-359A732A75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125" y="1165563"/>
            <a:ext cx="4495799" cy="4744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5A0EE-B682-4098-C7CC-D44CEFE45417}"/>
              </a:ext>
            </a:extLst>
          </p:cNvPr>
          <p:cNvSpPr txBox="1"/>
          <p:nvPr/>
        </p:nvSpPr>
        <p:spPr>
          <a:xfrm>
            <a:off x="1247776" y="1266825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with large ranges should have larger local abundances.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29FC0-1F8C-BF14-99D7-3E036AC818DB}"/>
              </a:ext>
            </a:extLst>
          </p:cNvPr>
          <p:cNvSpPr txBox="1"/>
          <p:nvPr/>
        </p:nvSpPr>
        <p:spPr>
          <a:xfrm rot="20700000">
            <a:off x="1680434" y="2776835"/>
            <a:ext cx="4049582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Mostly holds, with some exceptions and a lot of variation around the relationship.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DF4255-2911-D52B-226D-D9A2DF373DD7}"/>
              </a:ext>
            </a:extLst>
          </p:cNvPr>
          <p:cNvSpPr/>
          <p:nvPr/>
        </p:nvSpPr>
        <p:spPr>
          <a:xfrm>
            <a:off x="6605587" y="1989356"/>
            <a:ext cx="828675" cy="1171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E21B20-2583-8104-6FC0-8F0000E606B1}"/>
              </a:ext>
            </a:extLst>
          </p:cNvPr>
          <p:cNvCxnSpPr/>
          <p:nvPr/>
        </p:nvCxnSpPr>
        <p:spPr>
          <a:xfrm flipH="1">
            <a:off x="7458075" y="1523044"/>
            <a:ext cx="742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B3604-1EA4-A208-A8AF-A1E730B6A119}"/>
              </a:ext>
            </a:extLst>
          </p:cNvPr>
          <p:cNvSpPr txBox="1"/>
          <p:nvPr/>
        </p:nvSpPr>
        <p:spPr>
          <a:xfrm>
            <a:off x="8201024" y="1109748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23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3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vs point observations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https://mol.org/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91611-545F-26AA-FCB7-785E79AF12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33500" y="834723"/>
            <a:ext cx="8591735" cy="474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merican Three-toed Woodpecker - Blair Dudeck">
            <a:extLst>
              <a:ext uri="{FF2B5EF4-FFF2-40B4-BE49-F238E27FC236}">
                <a16:creationId xmlns:a16="http://schemas.microsoft.com/office/drawing/2014/main" id="{EDF7A2FA-74AC-1290-FA67-D9D9DC256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1338" y="3883921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98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Abundance-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en-US" dirty="0">
                <a:solidFill>
                  <a:schemeClr val="tx1"/>
                </a:solidFill>
              </a:rPr>
              <a:t> is sometimes completely absent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hangingPunct="0">
              <a:defRPr sz="1600"/>
            </a:pP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Reif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Biogeogr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23635-BD00-9763-F91A-2412A786FD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901"/>
          <a:stretch/>
        </p:blipFill>
        <p:spPr>
          <a:xfrm>
            <a:off x="5505450" y="2090974"/>
            <a:ext cx="3192012" cy="3173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53A90-0E9A-8DBF-0126-DD24F73100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784"/>
          <a:stretch/>
        </p:blipFill>
        <p:spPr>
          <a:xfrm>
            <a:off x="1239213" y="1266465"/>
            <a:ext cx="4161276" cy="39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Rapoport</a:t>
            </a:r>
            <a:r>
              <a:rPr lang="en-US" dirty="0">
                <a:solidFill>
                  <a:schemeClr val="tx1"/>
                </a:solidFill>
              </a:rPr>
              <a:t>’s</a:t>
            </a:r>
            <a:r>
              <a:rPr lang="cs-CZ" dirty="0">
                <a:solidFill>
                  <a:schemeClr val="tx1"/>
                </a:solidFill>
              </a:rPr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273-5833-4812-A2C5-17430652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90" y="987947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Latitudinal ranges of plants and animals should be smaller around the tropics, and increase towards the poles.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Stevens (1989)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</a:p>
          <a:p>
            <a:pPr hangingPunct="0"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5561347-9096-5E55-4CD6-9D6C586E62A7}"/>
              </a:ext>
            </a:extLst>
          </p:cNvPr>
          <p:cNvGrpSpPr/>
          <p:nvPr/>
        </p:nvGrpSpPr>
        <p:grpSpPr>
          <a:xfrm>
            <a:off x="1333500" y="2240362"/>
            <a:ext cx="10467975" cy="2941355"/>
            <a:chOff x="1333500" y="1509992"/>
            <a:chExt cx="10467975" cy="29413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6D33C9-3AE4-A229-459E-EEBBA0F8F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9693"/>
            <a:stretch/>
          </p:blipFill>
          <p:spPr>
            <a:xfrm>
              <a:off x="1333500" y="2003430"/>
              <a:ext cx="4957100" cy="244791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3D7158-2B6C-8672-E38B-FEC16C0F81AA}"/>
                </a:ext>
              </a:extLst>
            </p:cNvPr>
            <p:cNvSpPr txBox="1"/>
            <p:nvPr/>
          </p:nvSpPr>
          <p:spPr>
            <a:xfrm>
              <a:off x="1504317" y="1509993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geographic range size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BC48EB-00CF-4EDF-0E30-04AE60196794}"/>
                </a:ext>
              </a:extLst>
            </p:cNvPr>
            <p:cNvSpPr txBox="1"/>
            <p:nvPr/>
          </p:nvSpPr>
          <p:spPr>
            <a:xfrm>
              <a:off x="7333617" y="1509992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latitudinal extent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569CFE-4191-2BC4-6297-F22E8343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7000" y="2003430"/>
              <a:ext cx="4957100" cy="243719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C16DB6-BFB7-F214-7658-ED1342BC1FCA}"/>
              </a:ext>
            </a:extLst>
          </p:cNvPr>
          <p:cNvSpPr txBox="1"/>
          <p:nvPr/>
        </p:nvSpPr>
        <p:spPr>
          <a:xfrm rot="20692456">
            <a:off x="4524491" y="1615821"/>
            <a:ext cx="339067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Controversial, mixed support</a:t>
            </a:r>
          </a:p>
        </p:txBody>
      </p:sp>
    </p:spTree>
    <p:extLst>
      <p:ext uri="{BB962C8B-B14F-4D97-AF65-F5344CB8AC3E}">
        <p14:creationId xmlns:p14="http://schemas.microsoft.com/office/powerpoint/2010/main" val="575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83FD1E9-DC72-5037-675C-EFB296DD2C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948001"/>
            <a:ext cx="5274695" cy="2433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FCAFB-006D-9061-EB9B-083BAA18C9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882" y="2970267"/>
            <a:ext cx="5425929" cy="27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7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53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19CE5-29A6-B37C-9C7E-6BA1173176E0}"/>
              </a:ext>
            </a:extLst>
          </p:cNvPr>
          <p:cNvSpPr txBox="1"/>
          <p:nvPr/>
        </p:nvSpPr>
        <p:spPr>
          <a:xfrm>
            <a:off x="1333500" y="1514475"/>
            <a:ext cx="896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if species have larger climatic tolerances towards the poles, why don’t they also have larger ranges?</a:t>
            </a:r>
          </a:p>
        </p:txBody>
      </p:sp>
    </p:spTree>
    <p:extLst>
      <p:ext uri="{BB962C8B-B14F-4D97-AF65-F5344CB8AC3E}">
        <p14:creationId xmlns:p14="http://schemas.microsoft.com/office/powerpoint/2010/main" val="3725178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barriers, again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Storch &amp;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2009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49FB82D-782C-EBC8-DC09-7FED5A4AE6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693" y="1344366"/>
            <a:ext cx="5364581" cy="41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Abundance-centrality hypothesis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EDEC9-DB04-7A05-B6B8-EF4338F42AAC}"/>
              </a:ext>
            </a:extLst>
          </p:cNvPr>
          <p:cNvSpPr txBox="1"/>
          <p:nvPr/>
        </p:nvSpPr>
        <p:spPr>
          <a:xfrm>
            <a:off x="1333500" y="4449881"/>
            <a:ext cx="561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populations should be larger close to the center of geographic ranges</a:t>
            </a:r>
          </a:p>
          <a:p>
            <a:endParaRPr lang="en-US" dirty="0"/>
          </a:p>
          <a:p>
            <a:r>
              <a:rPr lang="en-US" dirty="0"/>
              <a:t>Does not work, barriers and topography are to blame!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5484DF-84EF-33F7-6624-DBB92C6DF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971" y="1018503"/>
            <a:ext cx="4265271" cy="2994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43A7C9-C3CA-63BB-76E1-1E036BF58359}"/>
              </a:ext>
            </a:extLst>
          </p:cNvPr>
          <p:cNvSpPr txBox="1"/>
          <p:nvPr/>
        </p:nvSpPr>
        <p:spPr>
          <a:xfrm>
            <a:off x="294642" y="5938574"/>
            <a:ext cx="543940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10242" name="Picture 2" descr="upload.wikimedia.org/wikipedia/commons/thumb/d/...">
            <a:extLst>
              <a:ext uri="{FF2B5EF4-FFF2-40B4-BE49-F238E27FC236}">
                <a16:creationId xmlns:a16="http://schemas.microsoft.com/office/drawing/2014/main" id="{05698C55-3070-7CF1-880F-3A9487424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17861"/>
            <a:ext cx="1771650" cy="284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BCA81-2349-70C8-9AB6-89E4F6828C6B}"/>
              </a:ext>
            </a:extLst>
          </p:cNvPr>
          <p:cNvSpPr txBox="1"/>
          <p:nvPr/>
        </p:nvSpPr>
        <p:spPr>
          <a:xfrm>
            <a:off x="5734050" y="117185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Inula </a:t>
            </a:r>
            <a:r>
              <a:rPr lang="en-US" dirty="0" err="1"/>
              <a:t>conyzae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21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At least two macroecological patterns of geographic range, and/or their size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2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Endemic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Kaplan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Preslia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7FEB90C-4E29-CECA-E7FB-9D66BD7ECA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692" y="2601156"/>
            <a:ext cx="6202984" cy="3816659"/>
          </a:xfrm>
          <a:prstGeom prst="rect">
            <a:avLst/>
          </a:prstGeom>
        </p:spPr>
      </p:pic>
      <p:pic>
        <p:nvPicPr>
          <p:cNvPr id="1030" name="Picture 6" descr="Campanula gelida – zvonek jesenický • Pladias: Databáze české flóry a  vegetace">
            <a:extLst>
              <a:ext uri="{FF2B5EF4-FFF2-40B4-BE49-F238E27FC236}">
                <a16:creationId xmlns:a16="http://schemas.microsoft.com/office/drawing/2014/main" id="{8AB2232A-F63A-502C-B321-8BED01F6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250878"/>
            <a:ext cx="2603731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ctylorhiza bohemica">
            <a:extLst>
              <a:ext uri="{FF2B5EF4-FFF2-40B4-BE49-F238E27FC236}">
                <a16:creationId xmlns:a16="http://schemas.microsoft.com/office/drawing/2014/main" id="{76B7C1D1-D943-6BBB-1816-27D7B7B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50991" y="1250878"/>
            <a:ext cx="1873484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zWiki &gt; Jestřábník Rohlenův">
            <a:extLst>
              <a:ext uri="{FF2B5EF4-FFF2-40B4-BE49-F238E27FC236}">
                <a16:creationId xmlns:a16="http://schemas.microsoft.com/office/drawing/2014/main" id="{F434BAAB-9E78-4A2D-7D41-B24686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7101" y="1250878"/>
            <a:ext cx="1301865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EE8-3B99-FF8E-A33A-704606160A4C}"/>
              </a:ext>
            </a:extLst>
          </p:cNvPr>
          <p:cNvSpPr txBox="1"/>
          <p:nvPr/>
        </p:nvSpPr>
        <p:spPr>
          <a:xfrm>
            <a:off x="1257300" y="3219247"/>
            <a:ext cx="4548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whose geographic range is </a:t>
            </a:r>
          </a:p>
          <a:p>
            <a:r>
              <a:rPr lang="en-US" dirty="0"/>
              <a:t>limited.</a:t>
            </a:r>
          </a:p>
          <a:p>
            <a:endParaRPr lang="en-US" dirty="0"/>
          </a:p>
          <a:p>
            <a:r>
              <a:rPr lang="en-US" dirty="0"/>
              <a:t>Always relative to some defined area</a:t>
            </a:r>
            <a:r>
              <a:rPr lang="cs-CZ" dirty="0"/>
              <a:t>, </a:t>
            </a:r>
            <a:r>
              <a:rPr lang="cs-CZ" dirty="0" err="1"/>
              <a:t>e.g</a:t>
            </a:r>
            <a:r>
              <a:rPr lang="cs-CZ" dirty="0"/>
              <a:t>. </a:t>
            </a:r>
            <a:r>
              <a:rPr lang="en-US" dirty="0"/>
              <a:t>endemic to </a:t>
            </a:r>
            <a:r>
              <a:rPr lang="en-US" dirty="0" err="1"/>
              <a:t>Krkono</a:t>
            </a:r>
            <a:r>
              <a:rPr lang="cs-CZ" dirty="0" err="1"/>
              <a:t>še</a:t>
            </a:r>
            <a:r>
              <a:rPr lang="cs-CZ" dirty="0"/>
              <a:t>, </a:t>
            </a:r>
            <a:r>
              <a:rPr lang="cs-CZ" dirty="0" err="1"/>
              <a:t>endemic</a:t>
            </a:r>
            <a:r>
              <a:rPr lang="cs-CZ" dirty="0"/>
              <a:t> to Czech Republic, </a:t>
            </a:r>
            <a:r>
              <a:rPr lang="cs-CZ" dirty="0" err="1"/>
              <a:t>endemic</a:t>
            </a:r>
            <a:r>
              <a:rPr lang="cs-CZ" dirty="0"/>
              <a:t> to </a:t>
            </a:r>
            <a:r>
              <a:rPr lang="cs-CZ" dirty="0" err="1"/>
              <a:t>Europe</a:t>
            </a:r>
            <a:r>
              <a:rPr lang="cs-CZ" dirty="0"/>
              <a:t>, 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name some other species endemic to Czech Republic?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1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endemism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EDD3DE1-0A8B-36B0-74C4-03A87ACBD4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852488"/>
            <a:ext cx="7810500" cy="427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Jenkins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PNAS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354956-B147-1C92-F8D3-0EA662B75C04}"/>
              </a:ext>
            </a:extLst>
          </p:cNvPr>
          <p:cNvSpPr txBox="1"/>
          <p:nvPr/>
        </p:nvSpPr>
        <p:spPr>
          <a:xfrm>
            <a:off x="1235214" y="5296742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geographic patterns of all species vs. small-ranged species. 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61617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BC696E-EC53-FC02-3FEB-606F7B0A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1" y="1325337"/>
            <a:ext cx="287655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ternativní popis obrázku chybí">
            <a:extLst>
              <a:ext uri="{FF2B5EF4-FFF2-40B4-BE49-F238E27FC236}">
                <a16:creationId xmlns:a16="http://schemas.microsoft.com/office/drawing/2014/main" id="{6CC0C0D4-7000-645B-6E4F-FE380830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0550" y="1327150"/>
            <a:ext cx="245745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lternativní popis obrázku chybí">
            <a:extLst>
              <a:ext uri="{FF2B5EF4-FFF2-40B4-BE49-F238E27FC236}">
                <a16:creationId xmlns:a16="http://schemas.microsoft.com/office/drawing/2014/main" id="{E5D64E62-A068-350D-0A02-1CE1369F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8499" y="1325337"/>
            <a:ext cx="286814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26B4ADA-8A9D-2437-A6D2-95B91FE8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8499" y="3530886"/>
            <a:ext cx="2868140" cy="14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ozšíření druhu">
            <a:extLst>
              <a:ext uri="{FF2B5EF4-FFF2-40B4-BE49-F238E27FC236}">
                <a16:creationId xmlns:a16="http://schemas.microsoft.com/office/drawing/2014/main" id="{F3092071-4F81-D9B0-881F-6A800387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3508939"/>
            <a:ext cx="2868140" cy="147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588D-885A-31D8-9F54-D52BD298E6DB}"/>
              </a:ext>
            </a:extLst>
          </p:cNvPr>
          <p:cNvSpPr txBox="1"/>
          <p:nvPr/>
        </p:nvSpPr>
        <p:spPr>
          <a:xfrm>
            <a:off x="1837667" y="97260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Orcinus orca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A1FC2-8136-65A2-D121-B7A5D3E9D35F}"/>
              </a:ext>
            </a:extLst>
          </p:cNvPr>
          <p:cNvSpPr txBox="1"/>
          <p:nvPr/>
        </p:nvSpPr>
        <p:spPr>
          <a:xfrm>
            <a:off x="4857092" y="97260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Musca domestica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51A41-2536-AF02-3AF4-361EC22105AE}"/>
              </a:ext>
            </a:extLst>
          </p:cNvPr>
          <p:cNvSpPr txBox="1"/>
          <p:nvPr/>
        </p:nvSpPr>
        <p:spPr>
          <a:xfrm>
            <a:off x="7858640" y="94110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 musculus</a:t>
            </a:r>
          </a:p>
        </p:txBody>
      </p:sp>
    </p:spTree>
    <p:extLst>
      <p:ext uri="{BB962C8B-B14F-4D97-AF65-F5344CB8AC3E}">
        <p14:creationId xmlns:p14="http://schemas.microsoft.com/office/powerpoint/2010/main" val="50687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EC3E2381-9B5C-7772-F81C-5CD7E8C7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2301" y="1114428"/>
            <a:ext cx="1592563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lternativní popis obrázku chybí">
            <a:extLst>
              <a:ext uri="{FF2B5EF4-FFF2-40B4-BE49-F238E27FC236}">
                <a16:creationId xmlns:a16="http://schemas.microsoft.com/office/drawing/2014/main" id="{97FABED8-31B1-1988-163B-7EB22A73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1114428"/>
            <a:ext cx="1620097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ternativní popis obrázku chybí">
            <a:extLst>
              <a:ext uri="{FF2B5EF4-FFF2-40B4-BE49-F238E27FC236}">
                <a16:creationId xmlns:a16="http://schemas.microsoft.com/office/drawing/2014/main" id="{3B8EE612-D689-B6E1-5744-A08279D0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3568" y="1114428"/>
            <a:ext cx="1879705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78936-D8E2-9DB0-EBC6-94BBB2F6F3C4}"/>
              </a:ext>
            </a:extLst>
          </p:cNvPr>
          <p:cNvSpPr txBox="1"/>
          <p:nvPr/>
        </p:nvSpPr>
        <p:spPr>
          <a:xfrm>
            <a:off x="1503789" y="326115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Phragmites </a:t>
            </a:r>
          </a:p>
          <a:p>
            <a:pPr algn="ctr"/>
            <a:r>
              <a:rPr lang="en-US" sz="1600" i="1" dirty="0"/>
              <a:t>australis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C32C1-050F-2569-4D6E-64DA4DE9A8EC}"/>
              </a:ext>
            </a:extLst>
          </p:cNvPr>
          <p:cNvSpPr txBox="1"/>
          <p:nvPr/>
        </p:nvSpPr>
        <p:spPr>
          <a:xfrm>
            <a:off x="3406187" y="3255238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Pteridium</a:t>
            </a:r>
          </a:p>
          <a:p>
            <a:r>
              <a:rPr lang="en-US" sz="1600" i="1" dirty="0" err="1"/>
              <a:t>aquilinium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CCF87-6D66-39EA-B523-2A38C59AB660}"/>
              </a:ext>
            </a:extLst>
          </p:cNvPr>
          <p:cNvSpPr txBox="1"/>
          <p:nvPr/>
        </p:nvSpPr>
        <p:spPr>
          <a:xfrm>
            <a:off x="5407130" y="3255239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Plantago</a:t>
            </a:r>
          </a:p>
          <a:p>
            <a:pPr algn="ctr"/>
            <a:r>
              <a:rPr lang="en-US" sz="1600" i="1" dirty="0"/>
              <a:t>major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BD7F0-F3F9-0F89-16D4-6CB99D6CB256}"/>
              </a:ext>
            </a:extLst>
          </p:cNvPr>
          <p:cNvSpPr txBox="1"/>
          <p:nvPr/>
        </p:nvSpPr>
        <p:spPr>
          <a:xfrm>
            <a:off x="1235214" y="4652089"/>
            <a:ext cx="97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exam, could you name a couple of cosmopolitan species that are not mentioned here?</a:t>
            </a:r>
          </a:p>
        </p:txBody>
      </p:sp>
    </p:spTree>
    <p:extLst>
      <p:ext uri="{BB962C8B-B14F-4D97-AF65-F5344CB8AC3E}">
        <p14:creationId xmlns:p14="http://schemas.microsoft.com/office/powerpoint/2010/main" val="236564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9202</TotalTime>
  <Words>4417</Words>
  <Application>Microsoft Office PowerPoint</Application>
  <PresentationFormat>Widescreen</PresentationFormat>
  <Paragraphs>544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Species geographic range, and its size</vt:lpstr>
      <vt:lpstr>Species geographic range</vt:lpstr>
      <vt:lpstr>What is species geographic range?</vt:lpstr>
      <vt:lpstr>Expert-drawn range map (range map, range polygon, blob map)</vt:lpstr>
      <vt:lpstr>Expert-drawn range map vs point observations</vt:lpstr>
      <vt:lpstr>Endemic species</vt:lpstr>
      <vt:lpstr>Global patterns of endemism</vt:lpstr>
      <vt:lpstr>Pandemic (cosmopolitan) species</vt:lpstr>
      <vt:lpstr>Pandemic (cosmopolitan) species</vt:lpstr>
      <vt:lpstr>Native vs invaded range</vt:lpstr>
      <vt:lpstr>Geographic range in migratory species</vt:lpstr>
      <vt:lpstr>You should know</vt:lpstr>
      <vt:lpstr>Range area</vt:lpstr>
      <vt:lpstr>Range area as a fundamental macroecological quantity</vt:lpstr>
      <vt:lpstr>But how do we get area when species don’t occur everywhere within their range!</vt:lpstr>
      <vt:lpstr>Solution 1: Re-label species range to “extent of occurrence”…</vt:lpstr>
      <vt:lpstr>Solution 2: Use point records, make a convex hull, and measure its area</vt:lpstr>
      <vt:lpstr>Solution 3: Use grids to get Area of Occupancy (AOO)</vt:lpstr>
      <vt:lpstr>Analogical to the famous problem of scale and the length of the coast of Britain</vt:lpstr>
      <vt:lpstr>Fractals</vt:lpstr>
      <vt:lpstr>Fractals in geography</vt:lpstr>
      <vt:lpstr>Fractal dimension</vt:lpstr>
      <vt:lpstr>Fractals</vt:lpstr>
      <vt:lpstr>Occupancy-Area Relationship and species aggregation</vt:lpstr>
      <vt:lpstr>Occupancy-Area Relationship and species aggregation</vt:lpstr>
      <vt:lpstr>Empirical occupancy-area relationships</vt:lpstr>
      <vt:lpstr>Empirical scaling of occupancy</vt:lpstr>
      <vt:lpstr>We can use the relationship to downscale species occupancy …</vt:lpstr>
      <vt:lpstr>… or maybe we can estimate biodiversity change from static scaling</vt:lpstr>
      <vt:lpstr>Geographic range as a probability surface</vt:lpstr>
      <vt:lpstr>Geographic range as a probability surface</vt:lpstr>
      <vt:lpstr>Geographic range as a point process intensity</vt:lpstr>
      <vt:lpstr>You should know</vt:lpstr>
      <vt:lpstr>What drives range size?</vt:lpstr>
      <vt:lpstr>Barriers</vt:lpstr>
      <vt:lpstr>Barriers</vt:lpstr>
      <vt:lpstr>Barriers</vt:lpstr>
      <vt:lpstr>Geographic ranges as an outcome of evolution and speciation</vt:lpstr>
      <vt:lpstr>Geographic ranges as an outcome of evolution and speciation</vt:lpstr>
      <vt:lpstr>Geographic ranges as an outcome of evolution and speciation</vt:lpstr>
      <vt:lpstr>Geographic ranges as an outcome of evolution and speciation</vt:lpstr>
      <vt:lpstr>Global patterns of range size</vt:lpstr>
      <vt:lpstr>You should know</vt:lpstr>
      <vt:lpstr>Patterns of range size and geometry</vt:lpstr>
      <vt:lpstr>What if we put together all the known species of birds and map their ranges?</vt:lpstr>
      <vt:lpstr>Range size distributions</vt:lpstr>
      <vt:lpstr>Large-scale range size distributions vs local abundance distributions</vt:lpstr>
      <vt:lpstr>At smaller extents, occupancy distributions can be bimodal</vt:lpstr>
      <vt:lpstr>So are species with large ranges also locally abundant?</vt:lpstr>
      <vt:lpstr>Abundance-range size relationship is sometimes completely absent</vt:lpstr>
      <vt:lpstr>Rapoport’s rule</vt:lpstr>
      <vt:lpstr>Empirical example of (the lack of) Rapoport’s rule in global birds</vt:lpstr>
      <vt:lpstr>Empirical example of (the lack of) Rapoport’s rule in global birds</vt:lpstr>
      <vt:lpstr>The barriers, again …</vt:lpstr>
      <vt:lpstr>Abundance-centrality hypothesis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546</cp:revision>
  <cp:lastPrinted>2022-01-20T14:55:36Z</cp:lastPrinted>
  <dcterms:created xsi:type="dcterms:W3CDTF">2021-11-22T08:31:33Z</dcterms:created>
  <dcterms:modified xsi:type="dcterms:W3CDTF">2023-11-20T09:42:21Z</dcterms:modified>
</cp:coreProperties>
</file>